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  <p:embeddedFont>
      <p:font typeface="Lily Script One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gxVdmk1jNDunEaAt3+tr2yM0mw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ilyScriptOne-regular.fntdata"/><Relationship Id="rId14" Type="http://schemas.openxmlformats.org/officeDocument/2006/relationships/font" Target="fonts/Tahoma-bold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3" Type="http://schemas.openxmlformats.org/officeDocument/2006/relationships/image" Target="../media/image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4.jpg"/><Relationship Id="rId9" Type="http://schemas.openxmlformats.org/officeDocument/2006/relationships/image" Target="../media/image11.png"/><Relationship Id="rId15" Type="http://schemas.openxmlformats.org/officeDocument/2006/relationships/image" Target="../media/image1.png"/><Relationship Id="rId14" Type="http://schemas.openxmlformats.org/officeDocument/2006/relationships/image" Target="../media/image5.png"/><Relationship Id="rId16" Type="http://schemas.openxmlformats.org/officeDocument/2006/relationships/image" Target="../media/image25.pn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16.png"/><Relationship Id="rId8" Type="http://schemas.openxmlformats.org/officeDocument/2006/relationships/image" Target="../media/image2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7.jpg"/><Relationship Id="rId5" Type="http://schemas.openxmlformats.org/officeDocument/2006/relationships/image" Target="../media/image10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5.jpg"/><Relationship Id="rId5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7.jpg"/><Relationship Id="rId9" Type="http://schemas.openxmlformats.org/officeDocument/2006/relationships/image" Target="../media/image26.png"/><Relationship Id="rId5" Type="http://schemas.openxmlformats.org/officeDocument/2006/relationships/image" Target="../media/image20.jpg"/><Relationship Id="rId6" Type="http://schemas.openxmlformats.org/officeDocument/2006/relationships/image" Target="../media/image19.jpg"/><Relationship Id="rId7" Type="http://schemas.openxmlformats.org/officeDocument/2006/relationships/image" Target="../media/image18.png"/><Relationship Id="rId8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31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35.png"/><Relationship Id="rId9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21.png"/><Relationship Id="rId7" Type="http://schemas.openxmlformats.org/officeDocument/2006/relationships/image" Target="../media/image24.png"/><Relationship Id="rId8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CL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1"/>
          <p:cNvSpPr txBox="1"/>
          <p:nvPr>
            <p:ph idx="1" type="body"/>
          </p:nvPr>
        </p:nvSpPr>
        <p:spPr>
          <a:xfrm>
            <a:off x="673683" y="1724999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9045992" y="0"/>
            <a:ext cx="3136324" cy="6858000"/>
            <a:chOff x="9055676" y="0"/>
            <a:chExt cx="3136324" cy="6858000"/>
          </a:xfrm>
        </p:grpSpPr>
        <p:sp>
          <p:nvSpPr>
            <p:cNvPr id="92" name="Google Shape;92;p1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rgbClr val="1E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CL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673683" y="122327"/>
            <a:ext cx="8378400" cy="16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CL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r>
              <a:rPr b="1" i="0" lang="es-CL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Diferenciado área A 4to medio 202</a:t>
            </a:r>
            <a:r>
              <a:rPr b="1" lang="es-CL" sz="2700" u="sng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CL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sng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00" name="Google Shape;100;p1"/>
          <p:cNvSpPr/>
          <p:nvPr/>
        </p:nvSpPr>
        <p:spPr>
          <a:xfrm rot="-280835">
            <a:off x="1988566" y="275943"/>
            <a:ext cx="6823456" cy="1477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CL" sz="5400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Estética  y Filosofía</a:t>
            </a:r>
            <a:r>
              <a:rPr b="1" lang="es-CL" sz="5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</a:t>
            </a:r>
            <a:r>
              <a:rPr b="1" i="0" lang="es-CL" sz="4200" u="none" cap="none" strike="noStrik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b="1" sz="42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8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8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87" y="1877398"/>
            <a:ext cx="5145512" cy="2759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8558" y="2982686"/>
            <a:ext cx="6708790" cy="34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26036" y="1630968"/>
            <a:ext cx="3237257" cy="2969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780425">
            <a:off x="968443" y="4037465"/>
            <a:ext cx="3368557" cy="212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1606427">
            <a:off x="5715251" y="4302881"/>
            <a:ext cx="2968680" cy="200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1940526">
            <a:off x="8989975" y="5252549"/>
            <a:ext cx="2731245" cy="167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68539" y="1877397"/>
            <a:ext cx="3596952" cy="2011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9203474">
            <a:off x="8330214" y="1588273"/>
            <a:ext cx="3522712" cy="2347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774067" y="-2"/>
            <a:ext cx="2365453" cy="248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8394" y="6370278"/>
            <a:ext cx="12071126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5400000">
            <a:off x="-3246440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rot="-5400000">
            <a:off x="8567898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rot="10800000">
            <a:off x="350215" y="4651545"/>
            <a:ext cx="1769041" cy="1704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103114" y="4544893"/>
            <a:ext cx="1210293" cy="1810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/>
          <p:nvPr>
            <p:ph type="title"/>
          </p:nvPr>
        </p:nvSpPr>
        <p:spPr>
          <a:xfrm rot="-400029">
            <a:off x="2110676" y="-5067"/>
            <a:ext cx="8841059" cy="1975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ly Script One"/>
              <a:buNone/>
            </a:pPr>
            <a:r>
              <a:rPr b="1" i="1" lang="es-CL" sz="4400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Estética</a:t>
            </a:r>
            <a:r>
              <a:rPr b="1" i="1" lang="es-CL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  y Filosofía</a:t>
            </a:r>
            <a:r>
              <a:rPr b="1" lang="es-CL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br>
              <a:rPr b="1" lang="es-CL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trata? </a:t>
            </a:r>
            <a:b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46616" y="4244320"/>
            <a:ext cx="2206978" cy="226405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/>
          <p:cNvSpPr/>
          <p:nvPr/>
        </p:nvSpPr>
        <p:spPr>
          <a:xfrm>
            <a:off x="329506" y="1490623"/>
            <a:ext cx="6888876" cy="17022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Estudiar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estética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implica mucho más que apreciar lo "bello" o juzgar obras de arte: se trata de un campo filosófico y cultural que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profundiza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amplía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complejiza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nuestra comprensión del mundo sensible, simbólico y cultural. Aquí te explico qué se profundiza, amplía y complejiza al estudiar estética: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262402" y="3388659"/>
            <a:ext cx="2889589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percepción sensorial y emocional: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Comprender cómo los sentidos, las emociones y la sensibilidad participan en la experiencia estética. Se profundiza en cómo percibimos el arte, la belleza, lo feo, lo sublime, lo grotesco, etc.</a:t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3302191" y="3313355"/>
            <a:ext cx="3475127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concepto de arte, belleza y el diálogo con otras disciplinas: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Ya no se trata sólo de "cuadros bonitos" o "música agradable": lo estético abarca performances, diseño, cine, cultura visual digital, arte callejero, etc. Además, dialoga con la filosofía, el arte, la literatura, la psicología, entre otros.</a:t>
            </a:r>
            <a:endParaRPr/>
          </a:p>
        </p:txBody>
      </p:sp>
      <p:sp>
        <p:nvSpPr>
          <p:cNvPr id="125" name="Google Shape;125;p2"/>
          <p:cNvSpPr/>
          <p:nvPr/>
        </p:nvSpPr>
        <p:spPr>
          <a:xfrm>
            <a:off x="6873729" y="3254928"/>
            <a:ext cx="2851184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valores culturales y simbólicos y la noción de lo bello y lo feo: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complejiza el modo en que las sociedades otorgan valor estético a ciertas formas, estilos o cuerpos, y cómo esto se vincula con el poder, la exclusión o la legitimación.</a:t>
            </a:r>
            <a:endParaRPr/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46616" y="0"/>
            <a:ext cx="2115887" cy="4162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07390" y="114157"/>
            <a:ext cx="2310584" cy="3078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"/>
          <p:cNvSpPr txBox="1"/>
          <p:nvPr>
            <p:ph type="title"/>
          </p:nvPr>
        </p:nvSpPr>
        <p:spPr>
          <a:xfrm>
            <a:off x="1560473" y="187793"/>
            <a:ext cx="10301031" cy="19759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ly Script One"/>
              <a:buNone/>
            </a:pPr>
            <a:r>
              <a:rPr b="1" i="1" lang="es-CL" sz="4400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Estética</a:t>
            </a:r>
            <a:r>
              <a:rPr b="1" i="1" lang="es-CL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  y Filosofía </a:t>
            </a:r>
            <a:r>
              <a:rPr b="1" lang="es-CL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3" name="Google Shape;13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/>
          <p:nvPr/>
        </p:nvSpPr>
        <p:spPr>
          <a:xfrm>
            <a:off x="129864" y="1613645"/>
            <a:ext cx="6895455" cy="5088369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Pensamiento crítico y reflexivo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Analizar distintas teorías filosóficas sobre el arte y la belleza. Cuestionar y argumentar sobre lo que consideramos "bello", "arte" o "experiencia estética".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Interpretación y análisis de obras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Comprender obras de arte desde distintas corrientes estéticas. Identificar elementos simbólicos, formales y emocionales en expresiones artísticas.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Sensibilidad estética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Desarrollar una apreciación más profunda por el arte, la naturaleza y la cultura. Percibir y valorar diferentes formas de expresión y belleza en el mundo.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Expresión argumentativa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Formular juicios estéticos con base teórica. Comunicar ideas sobre el arte de manera clara, coherente y fundamentada.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7149657" y="1484555"/>
            <a:ext cx="4636544" cy="5217459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conductas de entrada debes tener?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Para aprovechar bien esta asignatura, es importante que llegues con ciertas actitudes y habilidades básicas: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Conocimientos previos generales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Cultura general básica: historia, arte, filosofía o literatura. Capacidad de lectura comprensiva (ya que leerás textos teóricos o filosóficos).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Actitud abierta y reflexiva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Interés por temas artísticos, filosóficos o culturales. Disposición a cuestionar ideas propias y ajenas sobre el arte o la belleza.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comunicativas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Expresar ideas propias de forma clara, oral y escrita. Escuchar y respetar opiniones distintas.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Curiosidad e iniciativa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Deseo de conocer distintos estilos, épocas y autores. Participación activa en discusiones y análisis de obras.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>
            <p:ph type="title"/>
          </p:nvPr>
        </p:nvSpPr>
        <p:spPr>
          <a:xfrm>
            <a:off x="2049965" y="247204"/>
            <a:ext cx="8841059" cy="1043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ly Script One"/>
              <a:buNone/>
            </a:pPr>
            <a:r>
              <a:rPr b="1" i="1" lang="es-CL" sz="4400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Estética</a:t>
            </a:r>
            <a:r>
              <a:rPr b="1" i="1" lang="es-CL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 y Filosofía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…¿Cuál es el desafío de aprendizaje de la asignatura?  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41" name="Google Shape;14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372122" y="1172584"/>
            <a:ext cx="2719472" cy="361456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4"/>
          <p:cNvSpPr/>
          <p:nvPr/>
        </p:nvSpPr>
        <p:spPr>
          <a:xfrm>
            <a:off x="688490" y="1624405"/>
            <a:ext cx="8498541" cy="4776395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estudio del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diferenciado de Estética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presenta una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profundización significativa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ya que no se trata solo de memorizar teorías o conceptos, sino de </a:t>
            </a: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comprender y reflexionar profundamente sobre ideas abstracta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como la belleza, el arte, el gusto y la experiencia estética. Uno de los principales desafíos es </a:t>
            </a: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aprender a pensar críticamente y de forma argumentativa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enfrentando diversas posturas filosóficas, culturales y artísticas que muchas veces pueden ser contradictorias o subjetivas.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Además, este ramo exige una </a:t>
            </a: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lectura comprensiva de textos filosóficos y artísticos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lo que implica desarrollar habilidades analíticas, interpretar distintos lenguajes simbólicos y aplicar teorías a contextos reales o a obras concretas.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Este desafío te permitirá desarrollar: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Una </a:t>
            </a: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mayor capacidad de análisis y pensamiento crítico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Sensibilidad y apreciación estética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tanto en el arte como en lo cotidiano.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argumentativas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para expresar juicios fundamentados.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Una </a:t>
            </a: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visión más amplia y tolerante</a:t>
            </a:r>
            <a:r>
              <a:rPr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frente a diferentes expresiones culturales y artísticas.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definitiva, el curso no solo forma conocimiento, sino que transforma tu forma de mirar y entender el mundo.</a:t>
            </a:r>
            <a:endParaRPr/>
          </a:p>
        </p:txBody>
      </p:sp>
      <p:pic>
        <p:nvPicPr>
          <p:cNvPr id="144" name="Google Shape;14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73860" y="4872075"/>
            <a:ext cx="2717734" cy="15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/>
          <p:nvPr>
            <p:ph type="title"/>
          </p:nvPr>
        </p:nvSpPr>
        <p:spPr>
          <a:xfrm>
            <a:off x="2049965" y="409556"/>
            <a:ext cx="8841059" cy="718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ly Script One"/>
              <a:buNone/>
            </a:pPr>
            <a:r>
              <a:rPr b="1" i="1" lang="es-CL" sz="4400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Estética y Filosofía</a:t>
            </a:r>
            <a:r>
              <a:rPr b="1" i="1" lang="es-CL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 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Plan de estudio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7971" y="1128214"/>
            <a:ext cx="2101022" cy="153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5938" y="1128214"/>
            <a:ext cx="2280621" cy="153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38350" y="1128214"/>
            <a:ext cx="2471410" cy="153968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5"/>
          <p:cNvSpPr/>
          <p:nvPr/>
        </p:nvSpPr>
        <p:spPr>
          <a:xfrm>
            <a:off x="903642" y="3030212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"La estética es la reflexión filosófica sobre las artes y la experiencia"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903642" y="4789536"/>
            <a:ext cx="4539727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"Interpretación de expresiones artísticas"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5723965" y="4789536"/>
            <a:ext cx="4795219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"La influencia de la cultura en la experiencia de los seres humanos: Literatura Creativa"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5723965" y="3030212"/>
            <a:ext cx="4795219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 "Problemas del Arte y la Experiencia Estética: Cine 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69492" y="220983"/>
            <a:ext cx="1892004" cy="272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15494" y="3916041"/>
            <a:ext cx="1444877" cy="141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4357" y="1839584"/>
            <a:ext cx="1853748" cy="1024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 txBox="1"/>
          <p:nvPr>
            <p:ph type="title"/>
          </p:nvPr>
        </p:nvSpPr>
        <p:spPr>
          <a:xfrm>
            <a:off x="1756414" y="247204"/>
            <a:ext cx="8841059" cy="1043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Lily Script One"/>
              <a:buNone/>
            </a:pPr>
            <a:r>
              <a:rPr b="1" i="1" lang="es-CL" sz="4400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Estética</a:t>
            </a:r>
            <a:r>
              <a:rPr b="1" i="1" lang="es-CL">
                <a:solidFill>
                  <a:schemeClr val="accent1"/>
                </a:solidFill>
                <a:latin typeface="Lily Script One"/>
                <a:ea typeface="Lily Script One"/>
                <a:cs typeface="Lily Script One"/>
                <a:sym typeface="Lily Script One"/>
              </a:rPr>
              <a:t> y Filosofía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Tipos de evaluación y áreas de desarrollo profesional 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66" name="Google Shape;16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/>
          <p:nvPr/>
        </p:nvSpPr>
        <p:spPr>
          <a:xfrm>
            <a:off x="233565" y="1665907"/>
            <a:ext cx="3034387" cy="435837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sumativas, acumulativas y formativas clase a clase, ligadas a contenidos de la asignatura y lectura de textos filosóficos y artísticos sobre el arte, visualización de cortometrajes, películas y obras de arte emblemáticas.</a:t>
            </a: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3422130" y="1290567"/>
            <a:ext cx="3173506" cy="525008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Filosofía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artes/estética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Literatura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Historia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Pedagogías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Comunicación Escénica/ Audiovisual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Periodismo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Antropología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Sociología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Diseño, Diseño Industrial, Diseño Gráfico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Fotografía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 otras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8817" y="1283277"/>
            <a:ext cx="2179295" cy="1325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10325244" y="-14274"/>
            <a:ext cx="1820251" cy="261538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"/>
          <p:cNvSpPr/>
          <p:nvPr/>
        </p:nvSpPr>
        <p:spPr>
          <a:xfrm>
            <a:off x="6679076" y="2809893"/>
            <a:ext cx="3570863" cy="272511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Oficios y Emprendimientos asociados a: </a:t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Entretención: Animación de eventos, Compañías de teatro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Cuidado corporal: Maquillaje y Estética, entre otros.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Producción de eventos, Diseño autodidacta</a:t>
            </a:r>
            <a:r>
              <a:rPr lang="es-CL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7107676" y="3892729"/>
            <a:ext cx="1572352" cy="412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94858" y="1269403"/>
            <a:ext cx="1930386" cy="1331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2076848">
            <a:off x="1285188" y="920972"/>
            <a:ext cx="1965269" cy="184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35821" y="5197184"/>
            <a:ext cx="1623754" cy="1218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003561" y="2604869"/>
            <a:ext cx="2116241" cy="417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0" y="6415954"/>
            <a:ext cx="5830649" cy="32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592436" y="2612002"/>
            <a:ext cx="3401417" cy="329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</cp:coreProperties>
</file>